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9" r:id="rId2"/>
    <p:sldId id="370" r:id="rId3"/>
    <p:sldId id="371" r:id="rId4"/>
    <p:sldId id="372" r:id="rId5"/>
    <p:sldId id="373" r:id="rId6"/>
    <p:sldId id="374" r:id="rId7"/>
    <p:sldId id="375" r:id="rId8"/>
    <p:sldId id="376" r:id="rId9"/>
    <p:sldId id="377" r:id="rId10"/>
    <p:sldId id="378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88" r:id="rId21"/>
    <p:sldId id="389" r:id="rId22"/>
    <p:sldId id="390" r:id="rId23"/>
    <p:sldId id="391" r:id="rId24"/>
    <p:sldId id="392" r:id="rId25"/>
    <p:sldId id="39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uy Fiddian" initials="GF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>
      <p:cViewPr varScale="1">
        <p:scale>
          <a:sx n="84" d="100"/>
          <a:sy n="84" d="100"/>
        </p:scale>
        <p:origin x="1411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CB87FCC9-F51F-4AF5-BD98-F982313E824D}" type="datetimeFigureOut">
              <a:rPr lang="en-GB"/>
              <a:pPr>
                <a:defRPr/>
              </a:pPr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4E6A7A75-FD82-4A90-A299-3ECABC183E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128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87EA7DA5-D7A2-4B90-9035-AF96A6F5C9DB}" type="datetimeFigureOut">
              <a:rPr lang="en-GB"/>
              <a:pPr>
                <a:defRPr/>
              </a:pPr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4C492060-016D-44F9-9587-DDA7A38397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724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9409E188-5F91-45C4-915A-185D67C84219}" type="datetimeFigureOut">
              <a:rPr lang="en-GB"/>
              <a:pPr>
                <a:defRPr/>
              </a:pPr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C80062B6-C07F-41F4-B111-D393EF65F0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100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FD938B-AEF7-421E-8C3E-5F65675A95BA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815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E5C33B-89F5-441B-906F-66FAD2FD3896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8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9D383AD2-1E45-4D69-8654-157877C6ABA9}" type="datetimeFigureOut">
              <a:rPr lang="en-GB"/>
              <a:pPr>
                <a:defRPr/>
              </a:pPr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01C13327-96E7-4204-87F2-2972A9F34B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680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CF1AC994-412F-4B58-BBE3-B9C9D9AD26C0}" type="datetimeFigureOut">
              <a:rPr lang="en-GB"/>
              <a:pPr>
                <a:defRPr/>
              </a:pPr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463AD90A-8E0C-4EAB-A421-D19CFC94EF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46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4358D4F8-F9FD-4F40-9668-290125BBCA49}" type="datetimeFigureOut">
              <a:rPr lang="en-GB"/>
              <a:pPr>
                <a:defRPr/>
              </a:pPr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4BA5BDF8-5341-4183-958B-4E4A291D2D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02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5A80F8E3-4F4F-4011-943C-278E1AA55EED}" type="datetimeFigureOut">
              <a:rPr lang="en-GB"/>
              <a:pPr>
                <a:defRPr/>
              </a:pPr>
              <a:t>20/03/2020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D52A0D9D-58CE-427C-964C-A7C8F58116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79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66F89C8D-4742-4447-8E58-FE120B0D1FE9}" type="datetimeFigureOut">
              <a:rPr lang="en-GB"/>
              <a:pPr>
                <a:defRPr/>
              </a:pPr>
              <a:t>20/03/2020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5AAAC3CF-F0A3-4FDB-9B27-DF7DF1BD4D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880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ADFF21F0-CE93-4514-98DE-24D4FE0163C9}" type="datetimeFigureOut">
              <a:rPr lang="en-GB"/>
              <a:pPr>
                <a:defRPr/>
              </a:pPr>
              <a:t>20/03/2020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22973E33-8AE7-423B-B3A2-DB87B96731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578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F69E6B8C-8EA7-45DA-888B-6B382B27BC6A}" type="datetimeFigureOut">
              <a:rPr lang="en-GB"/>
              <a:pPr>
                <a:defRPr/>
              </a:pPr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CA1E1923-1EC3-423D-AF45-D1477973E3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792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CEB7C3AA-61C2-44E5-8592-E3A2166FE7E2}" type="datetimeFigureOut">
              <a:rPr lang="en-GB"/>
              <a:pPr>
                <a:defRPr/>
              </a:pPr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B6D123D4-EF8B-4F29-A467-5D59F4203C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343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pic>
        <p:nvPicPr>
          <p:cNvPr id="2052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138863"/>
            <a:ext cx="19081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558884"/>
            <a:ext cx="3240360" cy="11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0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292494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 err="1">
                <a:solidFill>
                  <a:schemeClr val="tx2"/>
                </a:solidFill>
              </a:rPr>
              <a:t>AirClean</a:t>
            </a:r>
            <a:r>
              <a:rPr lang="en-US" b="1" baseline="30000" dirty="0">
                <a:solidFill>
                  <a:schemeClr val="tx2"/>
                </a:solidFill>
              </a:rPr>
              <a:t>®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PCR Workstations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From Syngene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530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it works: Combination Workstation</a:t>
            </a:r>
            <a:endParaRPr lang="en-US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399" y="1352550"/>
            <a:ext cx="4419601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AutoNum type="arabicPeriod"/>
            </a:pPr>
            <a:r>
              <a:rPr lang="en-US" sz="2400" kern="0" dirty="0" smtClean="0"/>
              <a:t>Room air enters at “A” where it is cleaned via electrostatic pre-filtration</a:t>
            </a:r>
          </a:p>
          <a:p>
            <a:pPr marL="514350" indent="-514350">
              <a:buAutoNum type="arabicPeriod"/>
            </a:pPr>
            <a:r>
              <a:rPr lang="en-US" sz="2400" kern="0" dirty="0" smtClean="0"/>
              <a:t>Air then moves through the HEPA filter, capturing smaller particulate</a:t>
            </a:r>
          </a:p>
          <a:p>
            <a:pPr marL="514350" indent="-514350">
              <a:buAutoNum type="arabicPeriod"/>
            </a:pPr>
            <a:r>
              <a:rPr lang="en-US" sz="2400" kern="0" dirty="0" smtClean="0"/>
              <a:t>Cleaned vertical laminar flow air enters the chamber at “B” and exits at “C”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1001949"/>
            <a:ext cx="436245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13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PCR Combination Workstation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40768"/>
            <a:ext cx="5266477" cy="374459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Several size offerings including:</a:t>
            </a:r>
          </a:p>
          <a:p>
            <a:r>
              <a:rPr lang="en-US" dirty="0" smtClean="0"/>
              <a:t>32” W x 24” D </a:t>
            </a:r>
          </a:p>
          <a:p>
            <a:pPr lvl="1"/>
            <a:r>
              <a:rPr lang="en-US" dirty="0" smtClean="0"/>
              <a:t>SYN-32PWLF-E </a:t>
            </a:r>
            <a:endParaRPr lang="en-US" dirty="0"/>
          </a:p>
          <a:p>
            <a:pPr lvl="1"/>
            <a:r>
              <a:rPr lang="en-US" dirty="0" smtClean="0"/>
              <a:t>SYN-32PWTLF-E (tall version)</a:t>
            </a:r>
          </a:p>
          <a:p>
            <a:r>
              <a:rPr lang="en-US" dirty="0" smtClean="0"/>
              <a:t>48” W x 24” D </a:t>
            </a:r>
          </a:p>
          <a:p>
            <a:pPr lvl="1"/>
            <a:r>
              <a:rPr lang="en-US" dirty="0" smtClean="0"/>
              <a:t>SYN-48PWLF-E</a:t>
            </a:r>
          </a:p>
          <a:p>
            <a:pPr lvl="1"/>
            <a:r>
              <a:rPr lang="en-US" dirty="0" smtClean="0"/>
              <a:t>SYN-48PWTLF-E (tall version)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834229"/>
            <a:ext cx="2786236" cy="245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4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1988840"/>
            <a:ext cx="2483768" cy="24901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Prefilters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373" y="1484784"/>
            <a:ext cx="6219800" cy="4495800"/>
          </a:xfrm>
        </p:spPr>
        <p:txBody>
          <a:bodyPr/>
          <a:lstStyle/>
          <a:p>
            <a:r>
              <a:rPr lang="en-US" sz="3000" dirty="0" smtClean="0"/>
              <a:t>First line of </a:t>
            </a:r>
            <a:r>
              <a:rPr lang="en-US" sz="3000" dirty="0" err="1" smtClean="0"/>
              <a:t>defence</a:t>
            </a:r>
            <a:r>
              <a:rPr lang="en-US" sz="3000" dirty="0" smtClean="0"/>
              <a:t>- SYN-49FLFPRE, SYN-49FLFPRE7</a:t>
            </a:r>
          </a:p>
          <a:p>
            <a:r>
              <a:rPr lang="en-US" sz="3000" dirty="0" smtClean="0"/>
              <a:t>Captures larger dust/particulate in air</a:t>
            </a:r>
          </a:p>
          <a:p>
            <a:r>
              <a:rPr lang="en-US" sz="3000" dirty="0" smtClean="0"/>
              <a:t>Allows for fewer HEPA replacements </a:t>
            </a:r>
          </a:p>
          <a:p>
            <a:r>
              <a:rPr lang="en-US" sz="3000" dirty="0" smtClean="0"/>
              <a:t>Initial purchase includes </a:t>
            </a:r>
            <a:r>
              <a:rPr lang="en-US" sz="3000" dirty="0" err="1" smtClean="0"/>
              <a:t>prefilter</a:t>
            </a:r>
            <a:r>
              <a:rPr lang="en-US" sz="3000" dirty="0" smtClean="0"/>
              <a:t>(s)</a:t>
            </a:r>
          </a:p>
          <a:p>
            <a:r>
              <a:rPr lang="en-US" sz="3000" dirty="0" smtClean="0"/>
              <a:t>Most popular PCR consumable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97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Combination Workstations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 – High</a:t>
            </a:r>
          </a:p>
          <a:p>
            <a:pPr marL="0" indent="0">
              <a:buNone/>
            </a:pPr>
            <a:r>
              <a:rPr lang="en-US" dirty="0" smtClean="0"/>
              <a:t>E – Efficiency </a:t>
            </a:r>
          </a:p>
          <a:p>
            <a:pPr marL="0" indent="0">
              <a:buNone/>
            </a:pPr>
            <a:r>
              <a:rPr lang="en-US" dirty="0" smtClean="0"/>
              <a:t>P – Particulate </a:t>
            </a:r>
          </a:p>
          <a:p>
            <a:pPr marL="0" indent="0">
              <a:buNone/>
            </a:pPr>
            <a:r>
              <a:rPr lang="en-US" dirty="0" smtClean="0"/>
              <a:t>A – Air </a:t>
            </a:r>
            <a:endParaRPr lang="en-US" dirty="0"/>
          </a:p>
          <a:p>
            <a:r>
              <a:rPr lang="en-US" sz="2000" dirty="0" smtClean="0"/>
              <a:t>Mechanical filter designed to trap particulate</a:t>
            </a:r>
          </a:p>
          <a:p>
            <a:r>
              <a:rPr lang="en-US" sz="2000" dirty="0" smtClean="0"/>
              <a:t>Tested to an efficiency rating to capture particulates of known size</a:t>
            </a:r>
          </a:p>
          <a:p>
            <a:r>
              <a:rPr lang="en-US" sz="2000" dirty="0" smtClean="0"/>
              <a:t>Filter efficiency 99.997% efficient for removal of particulate at 0.3 microns in size</a:t>
            </a:r>
          </a:p>
        </p:txBody>
      </p:sp>
      <p:pic>
        <p:nvPicPr>
          <p:cNvPr id="4" name="irc_mi" descr="hepa-fil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79498"/>
            <a:ext cx="3145396" cy="229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108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Combination Workstations - HEPA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HEPA filters are designed to trap particulate and can be used in laminar flow or ductless products</a:t>
            </a:r>
          </a:p>
          <a:p>
            <a:pPr>
              <a:spcBef>
                <a:spcPts val="1000"/>
              </a:spcBef>
            </a:pPr>
            <a:r>
              <a:rPr lang="en-US" sz="2800" dirty="0" smtClean="0"/>
              <a:t>HEPA filtration is standard and included in the price of PCR Combination Workstations</a:t>
            </a:r>
          </a:p>
          <a:p>
            <a:pPr>
              <a:spcBef>
                <a:spcPts val="1000"/>
              </a:spcBef>
            </a:pPr>
            <a:r>
              <a:rPr lang="en-US" sz="2800" b="1" dirty="0" smtClean="0"/>
              <a:t>ISO 5/Class 100 </a:t>
            </a:r>
            <a:r>
              <a:rPr lang="en-US" sz="2800" dirty="0" smtClean="0"/>
              <a:t>– less than 100 particles per cubic foot of air</a:t>
            </a:r>
          </a:p>
          <a:p>
            <a:pPr>
              <a:spcBef>
                <a:spcPts val="1000"/>
              </a:spcBef>
            </a:pPr>
            <a:r>
              <a:rPr lang="en-US" sz="2800" dirty="0" smtClean="0"/>
              <a:t>32 “ Filter -SYN-49FHEPA, 48” Filter SYN49FHEPA18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9012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UVTect</a:t>
            </a:r>
            <a:r>
              <a:rPr lang="en-US" b="1" baseline="30000" dirty="0" smtClean="0"/>
              <a:t>™</a:t>
            </a:r>
            <a:r>
              <a:rPr lang="en-US" b="1" dirty="0" smtClean="0"/>
              <a:t> Controller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412776"/>
            <a:ext cx="4277540" cy="1664352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3307404"/>
            <a:ext cx="8839200" cy="225519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AirClean</a:t>
            </a:r>
            <a:r>
              <a:rPr lang="en-US" baseline="30000" dirty="0" smtClean="0"/>
              <a:t>®</a:t>
            </a:r>
            <a:r>
              <a:rPr lang="en-US" dirty="0" smtClean="0"/>
              <a:t> Systems </a:t>
            </a:r>
            <a:r>
              <a:rPr lang="en-US" dirty="0" err="1" smtClean="0"/>
              <a:t>UVTect</a:t>
            </a:r>
            <a:r>
              <a:rPr lang="en-US" dirty="0" smtClean="0"/>
              <a:t>™ microprocessor controller is standard on all combination workstations and ensures a clean working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681727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UVTect</a:t>
            </a:r>
            <a:r>
              <a:rPr lang="en-US" b="1" baseline="30000" dirty="0"/>
              <a:t>™</a:t>
            </a:r>
            <a:r>
              <a:rPr lang="en-US" b="1" dirty="0"/>
              <a:t> Controller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Airflow monitoring - </a:t>
            </a:r>
            <a:r>
              <a:rPr lang="en-US" sz="2800" dirty="0" err="1" smtClean="0"/>
              <a:t>UVTect</a:t>
            </a:r>
            <a:r>
              <a:rPr lang="en-US" sz="2800" baseline="30000" dirty="0" smtClean="0"/>
              <a:t>™</a:t>
            </a:r>
            <a:r>
              <a:rPr lang="en-US" sz="2800" dirty="0" smtClean="0"/>
              <a:t> constantly monitors pressure drop across HEPA or ULPA filter</a:t>
            </a:r>
          </a:p>
          <a:p>
            <a:r>
              <a:rPr lang="en-US" sz="2800" dirty="0" smtClean="0"/>
              <a:t>Airflow alarms – audible visual alarms alert the operator of low airflow and filter change</a:t>
            </a:r>
          </a:p>
          <a:p>
            <a:r>
              <a:rPr lang="en-US" sz="2800" dirty="0" smtClean="0"/>
              <a:t>Timer – digital timer may be preset by operator and used to time general lab functions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67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48494"/>
            <a:ext cx="4143495" cy="32227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Dead Air Box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1718450"/>
            <a:ext cx="4876800" cy="384414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/>
              <a:t>AirClean</a:t>
            </a:r>
            <a:r>
              <a:rPr lang="en-US" sz="2800" baseline="30000" dirty="0"/>
              <a:t>®</a:t>
            </a:r>
            <a:r>
              <a:rPr lang="en-US" sz="2800" dirty="0"/>
              <a:t> </a:t>
            </a:r>
            <a:r>
              <a:rPr lang="en-US" sz="2800" dirty="0" smtClean="0"/>
              <a:t>Systems Dead Air Box provides circulation free environment with UV irradiation. These controlled laboratory environments come with a 0-15 minute mechanical UV timer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51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Dead Air Box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Included features:</a:t>
            </a:r>
          </a:p>
          <a:p>
            <a:pPr lvl="1"/>
            <a:r>
              <a:rPr lang="en-US" dirty="0" err="1"/>
              <a:t>UVTect</a:t>
            </a:r>
            <a:r>
              <a:rPr lang="en-US" baseline="30000" dirty="0"/>
              <a:t>™ </a:t>
            </a:r>
            <a:r>
              <a:rPr lang="en-US" dirty="0"/>
              <a:t>Microprocessor </a:t>
            </a:r>
            <a:r>
              <a:rPr lang="en-US" dirty="0" smtClean="0"/>
              <a:t>Controller</a:t>
            </a:r>
          </a:p>
          <a:p>
            <a:pPr lvl="1"/>
            <a:r>
              <a:rPr lang="en-US" dirty="0" smtClean="0"/>
              <a:t>Polycarbonate </a:t>
            </a:r>
            <a:r>
              <a:rPr lang="en-US" dirty="0"/>
              <a:t>and polypropylene designed to reflect UV energy</a:t>
            </a:r>
          </a:p>
          <a:p>
            <a:pPr lvl="1"/>
            <a:r>
              <a:rPr lang="en-US" dirty="0"/>
              <a:t>Full access folding sash</a:t>
            </a:r>
          </a:p>
          <a:p>
            <a:pPr lvl="1"/>
            <a:r>
              <a:rPr lang="en-US" dirty="0"/>
              <a:t>Slip </a:t>
            </a:r>
            <a:r>
              <a:rPr lang="en-US" dirty="0" smtClean="0"/>
              <a:t>hatch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90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Dead Air Box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Included features:</a:t>
            </a:r>
          </a:p>
          <a:p>
            <a:pPr lvl="1"/>
            <a:r>
              <a:rPr lang="en-US" dirty="0"/>
              <a:t>UV shelf with integral </a:t>
            </a:r>
            <a:r>
              <a:rPr lang="en-US" dirty="0" smtClean="0"/>
              <a:t>pipette </a:t>
            </a:r>
            <a:r>
              <a:rPr lang="en-US" dirty="0"/>
              <a:t>rack</a:t>
            </a:r>
          </a:p>
          <a:p>
            <a:pPr lvl="1"/>
            <a:r>
              <a:rPr lang="en-US" dirty="0"/>
              <a:t>UV timer 0-60 minutes</a:t>
            </a:r>
          </a:p>
          <a:p>
            <a:pPr lvl="1"/>
            <a:r>
              <a:rPr lang="en-US" dirty="0"/>
              <a:t>Lab event timer</a:t>
            </a:r>
          </a:p>
          <a:p>
            <a:pPr lvl="1"/>
            <a:r>
              <a:rPr lang="en-US" dirty="0" smtClean="0"/>
              <a:t>Fluorescent light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77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PCR Workstation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79123"/>
            <a:ext cx="88392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AirClean</a:t>
            </a:r>
            <a:r>
              <a:rPr lang="en-US" baseline="30000" dirty="0" smtClean="0"/>
              <a:t>®</a:t>
            </a:r>
            <a:r>
              <a:rPr lang="en-US" dirty="0"/>
              <a:t> </a:t>
            </a:r>
            <a:r>
              <a:rPr lang="en-US" dirty="0" smtClean="0"/>
              <a:t>Systems AC600 Series Workstations have been designed to create an application solution for the manipulation of and amplification of DNA and RNA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919285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Dead Air Box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419950"/>
            <a:ext cx="3744416" cy="3933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Several size offerings including:</a:t>
            </a:r>
          </a:p>
          <a:p>
            <a:r>
              <a:rPr lang="en-US" dirty="0" smtClean="0"/>
              <a:t>32” W x 24” D</a:t>
            </a:r>
          </a:p>
          <a:p>
            <a:pPr lvl="1"/>
            <a:r>
              <a:rPr lang="en-US" dirty="0" smtClean="0"/>
              <a:t>SYN-32DBC-E</a:t>
            </a:r>
          </a:p>
          <a:p>
            <a:r>
              <a:rPr lang="en-US" dirty="0" smtClean="0"/>
              <a:t>48” W x 24” D</a:t>
            </a:r>
          </a:p>
          <a:p>
            <a:pPr lvl="1"/>
            <a:r>
              <a:rPr lang="en-US" dirty="0" smtClean="0"/>
              <a:t>SYN-48DBC-E</a:t>
            </a:r>
            <a:endParaRPr lang="en-US" dirty="0"/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220V AC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582" y="1556792"/>
            <a:ext cx="397688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40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Consumables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571184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All PCR Workstations require consumables, here are some common consumables you can market to the customer:</a:t>
            </a:r>
          </a:p>
          <a:p>
            <a:r>
              <a:rPr lang="en-US" sz="2800" dirty="0" smtClean="0"/>
              <a:t>SYN-49AUVBL4 (4) Pack of UV Bulbs</a:t>
            </a:r>
          </a:p>
          <a:p>
            <a:r>
              <a:rPr lang="en-US" sz="2800" dirty="0" err="1" smtClean="0"/>
              <a:t>Prefilters</a:t>
            </a:r>
            <a:r>
              <a:rPr lang="en-US" sz="2800" dirty="0" smtClean="0"/>
              <a:t> – See slide 12</a:t>
            </a:r>
            <a:endParaRPr lang="en-US" sz="2800" dirty="0"/>
          </a:p>
          <a:p>
            <a:r>
              <a:rPr lang="en-US" sz="2800" dirty="0" smtClean="0"/>
              <a:t>Carts/Stands – SYN-32TRW, SYN-32TRF, SYN-48TRW, SYN-48TRF</a:t>
            </a:r>
          </a:p>
        </p:txBody>
      </p:sp>
    </p:spTree>
    <p:extLst>
      <p:ext uri="{BB962C8B-B14F-4D97-AF65-F5344CB8AC3E}">
        <p14:creationId xmlns:p14="http://schemas.microsoft.com/office/powerpoint/2010/main" val="180615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Common Enquiries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Can I use this for tissue culture?</a:t>
            </a:r>
            <a:endParaRPr lang="en-US" b="1" dirty="0"/>
          </a:p>
          <a:p>
            <a:pPr marL="0" indent="0">
              <a:spcBef>
                <a:spcPts val="1800"/>
              </a:spcBef>
              <a:buNone/>
            </a:pPr>
            <a:r>
              <a:rPr lang="en-US" b="1" dirty="0" smtClean="0">
                <a:solidFill>
                  <a:srgbClr val="0055A5"/>
                </a:solidFill>
              </a:rPr>
              <a:t>Yes </a:t>
            </a:r>
            <a:r>
              <a:rPr lang="en-US" b="1" dirty="0" smtClean="0"/>
              <a:t>– Only if the customer is working with nonhazardous materials, which only require process protection.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No </a:t>
            </a:r>
            <a:r>
              <a:rPr lang="en-US" b="1" dirty="0" smtClean="0"/>
              <a:t>– If the customer is working with hazardous blood borne pathogens, or anything hazardous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88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Common Enquiries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How long do the _______ last?</a:t>
            </a:r>
          </a:p>
          <a:p>
            <a:pPr lvl="1"/>
            <a:r>
              <a:rPr lang="en-US" b="1" dirty="0" smtClean="0"/>
              <a:t>Bulbs - the timer is set at 1000 hours (think of car starting)</a:t>
            </a:r>
          </a:p>
          <a:p>
            <a:pPr lvl="1"/>
            <a:r>
              <a:rPr lang="en-US" b="1" dirty="0" smtClean="0"/>
              <a:t>HEPA filters - Two years, required to use Combination Workstation</a:t>
            </a:r>
          </a:p>
          <a:p>
            <a:pPr lvl="1"/>
            <a:r>
              <a:rPr lang="en-US" b="1" dirty="0" err="1" smtClean="0"/>
              <a:t>Prefilters</a:t>
            </a:r>
            <a:r>
              <a:rPr lang="en-US" b="1" dirty="0" smtClean="0"/>
              <a:t> - (optional) based on visual inspection, average of 1-3 months</a:t>
            </a: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4629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Common Enquiries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What sets</a:t>
            </a:r>
            <a:r>
              <a:rPr lang="en-US" b="1" u="sng" dirty="0" smtClean="0"/>
              <a:t> this </a:t>
            </a:r>
            <a:r>
              <a:rPr lang="en-US" b="1" dirty="0" smtClean="0"/>
              <a:t>PCR workstation apart?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/>
              <a:t> Shipped fully assembled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/>
              <a:t> Arrives ready for use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/>
              <a:t> One-year parts and </a:t>
            </a:r>
            <a:r>
              <a:rPr lang="en-US" b="1" dirty="0" err="1" smtClean="0"/>
              <a:t>labour</a:t>
            </a:r>
            <a:r>
              <a:rPr lang="en-US" b="1" dirty="0" smtClean="0"/>
              <a:t> warranty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/>
              <a:t> Made and incorporated in the USA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/>
              <a:t> Microprocessor controls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/>
              <a:t> Robust construction materials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547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Common Enquiries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Do </a:t>
            </a:r>
            <a:r>
              <a:rPr lang="en-US" b="1" dirty="0" err="1" smtClean="0"/>
              <a:t>AirClean</a:t>
            </a:r>
            <a:r>
              <a:rPr lang="en-US" b="1" baseline="30000" dirty="0" smtClean="0"/>
              <a:t>® </a:t>
            </a:r>
            <a:r>
              <a:rPr lang="en-US" b="1" dirty="0" smtClean="0"/>
              <a:t>Systems make a biological safety cabinet?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0055A5"/>
                </a:solidFill>
              </a:rPr>
              <a:t>Yes – </a:t>
            </a:r>
            <a:r>
              <a:rPr lang="en-US" b="1" dirty="0" smtClean="0">
                <a:solidFill>
                  <a:srgbClr val="0055A5"/>
                </a:solidFill>
              </a:rPr>
              <a:t>Class I </a:t>
            </a:r>
            <a:r>
              <a:rPr lang="en-US" b="1" dirty="0" smtClean="0"/>
              <a:t>(updraft HEPA filtered hoods, workstations, and enclosures)</a:t>
            </a:r>
            <a:endParaRPr lang="en-US" b="1" dirty="0"/>
          </a:p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FF0000"/>
                </a:solidFill>
              </a:rPr>
              <a:t>No – </a:t>
            </a:r>
            <a:r>
              <a:rPr lang="en-US" b="1" dirty="0" smtClean="0">
                <a:solidFill>
                  <a:srgbClr val="FF0000"/>
                </a:solidFill>
              </a:rPr>
              <a:t>Class II  </a:t>
            </a:r>
            <a:r>
              <a:rPr lang="en-US" b="1" dirty="0" smtClean="0"/>
              <a:t>No</a:t>
            </a:r>
            <a:endParaRPr lang="en-US" b="1" dirty="0" smtClean="0"/>
          </a:p>
          <a:p>
            <a:pPr marL="0" indent="0">
              <a:spcBef>
                <a:spcPts val="1800"/>
              </a:spcBef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18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PCR Workstation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en-US" dirty="0" smtClean="0"/>
              <a:t>Cross-contamination during amplification of DNA and RNA can lead to inaccurate results</a:t>
            </a:r>
          </a:p>
          <a:p>
            <a:r>
              <a:rPr lang="en-US" dirty="0" smtClean="0"/>
              <a:t>Mistakes are costly for both the lab technician’s time and expensive wasted reagents</a:t>
            </a:r>
          </a:p>
          <a:p>
            <a:r>
              <a:rPr lang="en-US" dirty="0" err="1" smtClean="0"/>
              <a:t>AirClean</a:t>
            </a:r>
            <a:r>
              <a:rPr lang="en-US" baseline="30000" dirty="0" smtClean="0"/>
              <a:t>®</a:t>
            </a:r>
            <a:r>
              <a:rPr lang="en-US" dirty="0" smtClean="0"/>
              <a:t> Systems PCR Workstation </a:t>
            </a:r>
            <a:r>
              <a:rPr lang="en-US" dirty="0" err="1" smtClean="0"/>
              <a:t>minimises</a:t>
            </a:r>
            <a:r>
              <a:rPr lang="en-US" dirty="0" smtClean="0"/>
              <a:t> the potential for cross-contamination saving time and money</a:t>
            </a:r>
          </a:p>
        </p:txBody>
      </p:sp>
    </p:spTree>
    <p:extLst>
      <p:ext uri="{BB962C8B-B14F-4D97-AF65-F5344CB8AC3E}">
        <p14:creationId xmlns:p14="http://schemas.microsoft.com/office/powerpoint/2010/main" val="226422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PCR Workstation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en-US" dirty="0" err="1"/>
              <a:t>AirClean</a:t>
            </a:r>
            <a:r>
              <a:rPr lang="en-US" baseline="30000" dirty="0"/>
              <a:t>®</a:t>
            </a:r>
            <a:r>
              <a:rPr lang="en-US" dirty="0"/>
              <a:t> </a:t>
            </a:r>
            <a:r>
              <a:rPr lang="en-US" dirty="0" smtClean="0"/>
              <a:t>Systems PCR Workstations </a:t>
            </a:r>
            <a:r>
              <a:rPr lang="en-US" dirty="0" err="1" smtClean="0"/>
              <a:t>utilise</a:t>
            </a:r>
            <a:r>
              <a:rPr lang="en-US" dirty="0" smtClean="0"/>
              <a:t> a rolled polycarbonate design and overlapping parts to ensure no harmful UV radiation escapes</a:t>
            </a:r>
          </a:p>
          <a:p>
            <a:r>
              <a:rPr lang="en-US" dirty="0" smtClean="0"/>
              <a:t>The base, comprised of custom extruded polycarbonate, reflects UV radiation and is chemically resistant for easy cleaning between samples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311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PCR Workstation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AirClean</a:t>
            </a:r>
            <a:r>
              <a:rPr lang="en-US" baseline="30000" dirty="0"/>
              <a:t>®</a:t>
            </a:r>
            <a:r>
              <a:rPr lang="en-US" dirty="0"/>
              <a:t> </a:t>
            </a:r>
            <a:r>
              <a:rPr lang="en-US" dirty="0" smtClean="0"/>
              <a:t>Systems PCR Workstations are available in two models:</a:t>
            </a:r>
          </a:p>
          <a:p>
            <a:endParaRPr lang="en-US" dirty="0" smtClean="0"/>
          </a:p>
          <a:p>
            <a:pPr lvl="1"/>
            <a:r>
              <a:rPr lang="en-US" sz="3600" b="1" dirty="0" smtClean="0"/>
              <a:t>Combination Workstation</a:t>
            </a:r>
          </a:p>
          <a:p>
            <a:pPr lvl="1"/>
            <a:r>
              <a:rPr lang="en-US" sz="3600" b="1" dirty="0" smtClean="0"/>
              <a:t>Dead Air Box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1890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UV Light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Combination Workstations and Dead Air Boxes have built-in 254 nm ultraviolet light </a:t>
            </a:r>
          </a:p>
          <a:p>
            <a:endParaRPr lang="en-US" dirty="0"/>
          </a:p>
          <a:p>
            <a:r>
              <a:rPr lang="en-US" dirty="0" smtClean="0"/>
              <a:t>This allows the operator the capability to irradiate tubes, flasks and pipettes between amplifications</a:t>
            </a:r>
          </a:p>
        </p:txBody>
      </p:sp>
    </p:spTree>
    <p:extLst>
      <p:ext uri="{BB962C8B-B14F-4D97-AF65-F5344CB8AC3E}">
        <p14:creationId xmlns:p14="http://schemas.microsoft.com/office/powerpoint/2010/main" val="30441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PCR Combination Workstation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700808"/>
            <a:ext cx="5483157" cy="3861792"/>
          </a:xfrm>
        </p:spPr>
        <p:txBody>
          <a:bodyPr/>
          <a:lstStyle/>
          <a:p>
            <a:r>
              <a:rPr lang="en-US" sz="2800" dirty="0" err="1"/>
              <a:t>AirClean</a:t>
            </a:r>
            <a:r>
              <a:rPr lang="en-US" sz="2800" baseline="30000" dirty="0"/>
              <a:t>®</a:t>
            </a:r>
            <a:r>
              <a:rPr lang="en-US" sz="2800" dirty="0"/>
              <a:t> </a:t>
            </a:r>
            <a:r>
              <a:rPr lang="en-US" sz="2800" dirty="0" smtClean="0"/>
              <a:t>Systems PCR Combination Workstation uses laminar air to create a positive pressure zone to protect samples from contamination</a:t>
            </a:r>
          </a:p>
          <a:p>
            <a:r>
              <a:rPr lang="en-US" sz="2800" dirty="0" smtClean="0"/>
              <a:t>This environment </a:t>
            </a:r>
            <a:r>
              <a:rPr lang="en-US" sz="2800" dirty="0" err="1" smtClean="0"/>
              <a:t>maximises</a:t>
            </a:r>
            <a:r>
              <a:rPr lang="en-US" sz="2800" dirty="0" smtClean="0"/>
              <a:t> PCR success by </a:t>
            </a:r>
            <a:r>
              <a:rPr lang="en-US" sz="2800" dirty="0" err="1" smtClean="0"/>
              <a:t>minimising</a:t>
            </a:r>
            <a:r>
              <a:rPr lang="en-US" sz="2800" dirty="0" smtClean="0"/>
              <a:t> potential DNA contamination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916832"/>
            <a:ext cx="3060973" cy="269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0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PCR Combination Workstation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Included features:</a:t>
            </a:r>
          </a:p>
          <a:p>
            <a:pPr lvl="1"/>
            <a:r>
              <a:rPr lang="en-US" dirty="0" err="1" smtClean="0"/>
              <a:t>UVTect</a:t>
            </a:r>
            <a:r>
              <a:rPr lang="en-US" baseline="30000" dirty="0" smtClean="0"/>
              <a:t>™ </a:t>
            </a:r>
            <a:r>
              <a:rPr lang="en-US" dirty="0" smtClean="0"/>
              <a:t>Microprocessor Controller</a:t>
            </a:r>
          </a:p>
          <a:p>
            <a:pPr lvl="1"/>
            <a:r>
              <a:rPr lang="en-US" dirty="0" smtClean="0"/>
              <a:t>ISO 5/Class 100 clean vertical laminar flow</a:t>
            </a:r>
          </a:p>
          <a:p>
            <a:pPr lvl="1"/>
            <a:r>
              <a:rPr lang="en-US" dirty="0" smtClean="0"/>
              <a:t>Polycarbonate and polypropylene designed to reflect UV energy</a:t>
            </a:r>
          </a:p>
          <a:p>
            <a:pPr lvl="1"/>
            <a:r>
              <a:rPr lang="en-US" dirty="0" smtClean="0"/>
              <a:t>Full access folding sash</a:t>
            </a:r>
          </a:p>
          <a:p>
            <a:pPr lvl="1"/>
            <a:r>
              <a:rPr lang="en-US" dirty="0" smtClean="0"/>
              <a:t>Slip hatch </a:t>
            </a:r>
          </a:p>
        </p:txBody>
      </p:sp>
    </p:spTree>
    <p:extLst>
      <p:ext uri="{BB962C8B-B14F-4D97-AF65-F5344CB8AC3E}">
        <p14:creationId xmlns:p14="http://schemas.microsoft.com/office/powerpoint/2010/main" val="265256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PCR Combination Workstation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Included features:</a:t>
            </a:r>
          </a:p>
          <a:p>
            <a:pPr lvl="1"/>
            <a:r>
              <a:rPr lang="en-US" dirty="0" smtClean="0"/>
              <a:t>UV shelf with integral pipette rack</a:t>
            </a:r>
          </a:p>
          <a:p>
            <a:pPr lvl="1"/>
            <a:r>
              <a:rPr lang="en-US" dirty="0" smtClean="0"/>
              <a:t>UV timer 0-60 minutes</a:t>
            </a:r>
          </a:p>
          <a:p>
            <a:pPr lvl="1"/>
            <a:r>
              <a:rPr lang="en-US" dirty="0" smtClean="0"/>
              <a:t>Lab event timer</a:t>
            </a:r>
          </a:p>
          <a:p>
            <a:pPr lvl="1"/>
            <a:r>
              <a:rPr lang="en-US" dirty="0" smtClean="0"/>
              <a:t>Fluorescent light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83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ngene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2514</TotalTime>
  <Words>835</Words>
  <Application>Microsoft Office PowerPoint</Application>
  <PresentationFormat>On-screen Show (4:3)</PresentationFormat>
  <Paragraphs>120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Syngene presentation template</vt:lpstr>
      <vt:lpstr>PowerPoint Presentation</vt:lpstr>
      <vt:lpstr>PCR Workstation</vt:lpstr>
      <vt:lpstr>PCR Workstation</vt:lpstr>
      <vt:lpstr>PCR Workstation</vt:lpstr>
      <vt:lpstr>PCR Workstation</vt:lpstr>
      <vt:lpstr>UV Light</vt:lpstr>
      <vt:lpstr>PCR Combination Workstation</vt:lpstr>
      <vt:lpstr>PCR Combination Workstation</vt:lpstr>
      <vt:lpstr>PCR Combination Workstation</vt:lpstr>
      <vt:lpstr>How it works: Combination Workstation</vt:lpstr>
      <vt:lpstr>PCR Combination Workstation</vt:lpstr>
      <vt:lpstr>Prefilters</vt:lpstr>
      <vt:lpstr>Combination Workstations </vt:lpstr>
      <vt:lpstr>Combination Workstations - HEPA</vt:lpstr>
      <vt:lpstr>UVTect™ Controller</vt:lpstr>
      <vt:lpstr>UVTect™ Controller</vt:lpstr>
      <vt:lpstr>Dead Air Box</vt:lpstr>
      <vt:lpstr>Dead Air Box</vt:lpstr>
      <vt:lpstr>Dead Air Box</vt:lpstr>
      <vt:lpstr>Dead Air Box</vt:lpstr>
      <vt:lpstr>Consumables </vt:lpstr>
      <vt:lpstr>Common Enquiries</vt:lpstr>
      <vt:lpstr>Common Enquiries</vt:lpstr>
      <vt:lpstr>Common Enquiries</vt:lpstr>
      <vt:lpstr>Common Enquiries</vt:lpstr>
    </vt:vector>
  </TitlesOfParts>
  <Company>Synoptics Limited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Jayne Arthur</dc:creator>
  <cp:lastModifiedBy>Garrick Koermer</cp:lastModifiedBy>
  <cp:revision>207</cp:revision>
  <dcterms:created xsi:type="dcterms:W3CDTF">2017-03-08T15:25:42Z</dcterms:created>
  <dcterms:modified xsi:type="dcterms:W3CDTF">2020-03-20T14:05:52Z</dcterms:modified>
</cp:coreProperties>
</file>